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13" r:id="rId4"/>
    <p:sldId id="306" r:id="rId5"/>
    <p:sldId id="307" r:id="rId6"/>
    <p:sldId id="304" r:id="rId7"/>
    <p:sldId id="258" r:id="rId8"/>
    <p:sldId id="259" r:id="rId9"/>
    <p:sldId id="274" r:id="rId10"/>
    <p:sldId id="277" r:id="rId11"/>
    <p:sldId id="278" r:id="rId12"/>
    <p:sldId id="279" r:id="rId13"/>
    <p:sldId id="280" r:id="rId14"/>
    <p:sldId id="281" r:id="rId15"/>
    <p:sldId id="282" r:id="rId16"/>
    <p:sldId id="305" r:id="rId17"/>
    <p:sldId id="260" r:id="rId18"/>
    <p:sldId id="261" r:id="rId19"/>
    <p:sldId id="262" r:id="rId20"/>
    <p:sldId id="263" r:id="rId21"/>
    <p:sldId id="264" r:id="rId22"/>
    <p:sldId id="269" r:id="rId23"/>
    <p:sldId id="265" r:id="rId24"/>
    <p:sldId id="266" r:id="rId25"/>
    <p:sldId id="268" r:id="rId26"/>
    <p:sldId id="267" r:id="rId27"/>
    <p:sldId id="273" r:id="rId28"/>
    <p:sldId id="272" r:id="rId29"/>
    <p:sldId id="271" r:id="rId30"/>
    <p:sldId id="308" r:id="rId31"/>
    <p:sldId id="303" r:id="rId32"/>
    <p:sldId id="283" r:id="rId33"/>
    <p:sldId id="297" r:id="rId34"/>
    <p:sldId id="286" r:id="rId35"/>
    <p:sldId id="284" r:id="rId36"/>
    <p:sldId id="298" r:id="rId37"/>
    <p:sldId id="287" r:id="rId38"/>
    <p:sldId id="299" r:id="rId39"/>
    <p:sldId id="300" r:id="rId40"/>
    <p:sldId id="288" r:id="rId41"/>
    <p:sldId id="289" r:id="rId42"/>
    <p:sldId id="290" r:id="rId43"/>
    <p:sldId id="276" r:id="rId44"/>
    <p:sldId id="275" r:id="rId45"/>
    <p:sldId id="291" r:id="rId46"/>
    <p:sldId id="309" r:id="rId47"/>
    <p:sldId id="292" r:id="rId48"/>
    <p:sldId id="293" r:id="rId49"/>
    <p:sldId id="310" r:id="rId50"/>
    <p:sldId id="294" r:id="rId51"/>
    <p:sldId id="295" r:id="rId52"/>
    <p:sldId id="296" r:id="rId53"/>
    <p:sldId id="312" r:id="rId54"/>
    <p:sldId id="311" r:id="rId55"/>
    <p:sldId id="302" r:id="rId56"/>
    <p:sldId id="314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24" autoAdjust="0"/>
    <p:restoredTop sz="94660"/>
  </p:normalViewPr>
  <p:slideViewPr>
    <p:cSldViewPr>
      <p:cViewPr varScale="1">
        <p:scale>
          <a:sx n="68" d="100"/>
          <a:sy n="68" d="100"/>
        </p:scale>
        <p:origin x="-14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info.org.cn/book/biochemistry/chapt17/bio4.ht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Protein</a:t>
            </a:r>
            <a:endParaRPr lang="en-US" sz="7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343400"/>
            <a:ext cx="4343400" cy="1676400"/>
          </a:xfrm>
        </p:spPr>
        <p:txBody>
          <a:bodyPr>
            <a:noAutofit/>
          </a:bodyPr>
          <a:lstStyle/>
          <a:p>
            <a:pPr algn="r">
              <a:lnSpc>
                <a:spcPts val="288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Dr. DEEPA G.S</a:t>
            </a:r>
          </a:p>
          <a:p>
            <a:pPr algn="r">
              <a:lnSpc>
                <a:spcPts val="288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Assistant Professor</a:t>
            </a:r>
          </a:p>
          <a:p>
            <a:pPr algn="r">
              <a:lnSpc>
                <a:spcPts val="2880"/>
              </a:lnSpc>
              <a:spcBef>
                <a:spcPts val="0"/>
              </a:spcBef>
            </a:pPr>
            <a:r>
              <a:rPr lang="en-US" sz="2800" b="1" dirty="0">
                <a:solidFill>
                  <a:schemeClr val="tx1"/>
                </a:solidFill>
              </a:rPr>
              <a:t>Dept. of </a:t>
            </a:r>
            <a:r>
              <a:rPr lang="en-US" sz="2800" b="1" dirty="0" smtClean="0">
                <a:solidFill>
                  <a:schemeClr val="tx1"/>
                </a:solidFill>
              </a:rPr>
              <a:t>Physiology</a:t>
            </a:r>
          </a:p>
          <a:p>
            <a:pPr algn="r">
              <a:lnSpc>
                <a:spcPts val="288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SKHMC</a:t>
            </a:r>
          </a:p>
          <a:p>
            <a:pPr algn="l">
              <a:lnSpc>
                <a:spcPts val="2880"/>
              </a:lnSpc>
              <a:spcBef>
                <a:spcPts val="0"/>
              </a:spcBef>
            </a:pP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4400" b="1" dirty="0" smtClean="0"/>
              <a:t>Conjugated proteins</a:t>
            </a:r>
          </a:p>
          <a:p>
            <a:pPr>
              <a:buNone/>
            </a:pPr>
            <a:r>
              <a:rPr lang="en-US" sz="4400" dirty="0" smtClean="0"/>
              <a:t>   Combination of protein with a non protein </a:t>
            </a:r>
            <a:r>
              <a:rPr lang="en-US" sz="4400" dirty="0" err="1" smtClean="0"/>
              <a:t>part,called</a:t>
            </a:r>
            <a:r>
              <a:rPr lang="en-US" sz="4400" dirty="0" smtClean="0"/>
              <a:t> prosthetic group</a:t>
            </a:r>
          </a:p>
          <a:p>
            <a:pPr>
              <a:buNone/>
            </a:pP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Conjugated 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/>
              <a:t>Glycoproteins</a:t>
            </a:r>
            <a:r>
              <a:rPr lang="en-US" sz="3600" dirty="0" smtClean="0"/>
              <a:t>-proteins with carbohydrates</a:t>
            </a:r>
          </a:p>
          <a:p>
            <a:pPr>
              <a:buNone/>
            </a:pPr>
            <a:r>
              <a:rPr lang="en-US" sz="3600" dirty="0" smtClean="0"/>
              <a:t>   When carbohydrate content more than </a:t>
            </a:r>
            <a:r>
              <a:rPr lang="en-US" sz="3600" smtClean="0"/>
              <a:t>10%, </a:t>
            </a:r>
            <a:r>
              <a:rPr lang="en-US" sz="3600" dirty="0" smtClean="0"/>
              <a:t>viscosity is increased ,they are sometimes called as </a:t>
            </a:r>
            <a:r>
              <a:rPr lang="en-US" sz="3600" b="1" dirty="0" err="1" smtClean="0"/>
              <a:t>mucoproteins</a:t>
            </a:r>
            <a:r>
              <a:rPr lang="en-US" sz="3600" b="1" dirty="0" smtClean="0"/>
              <a:t> or </a:t>
            </a:r>
            <a:r>
              <a:rPr lang="en-US" sz="3600" b="1" dirty="0" err="1" smtClean="0"/>
              <a:t>proteoglycans</a:t>
            </a:r>
            <a:endParaRPr lang="en-US" sz="3600" b="1" dirty="0" smtClean="0"/>
          </a:p>
          <a:p>
            <a:pPr>
              <a:buNone/>
            </a:pPr>
            <a:r>
              <a:rPr lang="en-US" sz="3600" b="1" dirty="0" err="1" smtClean="0"/>
              <a:t>Eg</a:t>
            </a:r>
            <a:r>
              <a:rPr lang="en-US" sz="3600" b="1" dirty="0" smtClean="0"/>
              <a:t>: Blood group antigens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Lipoproteins</a:t>
            </a:r>
          </a:p>
          <a:p>
            <a:pPr>
              <a:buNone/>
            </a:pPr>
            <a:r>
              <a:rPr lang="en-US" dirty="0" smtClean="0"/>
              <a:t>Occur in blood and cell membranes</a:t>
            </a:r>
          </a:p>
          <a:p>
            <a:pPr>
              <a:buNone/>
            </a:pPr>
            <a:r>
              <a:rPr lang="en-US" b="1" dirty="0" smtClean="0"/>
              <a:t>Nucleoproteins</a:t>
            </a:r>
          </a:p>
          <a:p>
            <a:pPr>
              <a:buNone/>
            </a:pPr>
            <a:r>
              <a:rPr lang="en-US" dirty="0" smtClean="0"/>
              <a:t>Protein attached to nucleic acids.DNA carries negative charges which combine with positively charged proteins</a:t>
            </a:r>
          </a:p>
          <a:p>
            <a:pPr>
              <a:buNone/>
            </a:pPr>
            <a:r>
              <a:rPr lang="en-US" dirty="0" err="1" smtClean="0"/>
              <a:t>Eg:Histones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/>
              <a:t>Chromoproteins</a:t>
            </a:r>
            <a:endParaRPr lang="en-US" b="1" dirty="0" smtClean="0"/>
          </a:p>
          <a:p>
            <a:pPr>
              <a:buNone/>
            </a:pPr>
            <a:r>
              <a:rPr lang="en-US" dirty="0" smtClean="0"/>
              <a:t>Protein with coloured prosthetic groups </a:t>
            </a:r>
            <a:r>
              <a:rPr lang="en-US" dirty="0" err="1" smtClean="0"/>
              <a:t>Hb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Flavoproteins</a:t>
            </a:r>
            <a:r>
              <a:rPr lang="en-US" dirty="0" smtClean="0"/>
              <a:t>-Riboflavin</a:t>
            </a:r>
          </a:p>
          <a:p>
            <a:pPr>
              <a:buNone/>
            </a:pPr>
            <a:r>
              <a:rPr lang="en-US" dirty="0" smtClean="0"/>
              <a:t>Visual purple-Vitamin A</a:t>
            </a:r>
          </a:p>
          <a:p>
            <a:pPr>
              <a:buNone/>
            </a:pPr>
            <a:r>
              <a:rPr lang="en-US" dirty="0" err="1" smtClean="0"/>
              <a:t>Phosphoproteins</a:t>
            </a:r>
            <a:r>
              <a:rPr lang="en-US" dirty="0" smtClean="0"/>
              <a:t>-contain phosphorus</a:t>
            </a:r>
          </a:p>
          <a:p>
            <a:pPr>
              <a:buNone/>
            </a:pPr>
            <a:r>
              <a:rPr lang="en-US" dirty="0" err="1" smtClean="0"/>
              <a:t>Eg:Casein</a:t>
            </a:r>
            <a:r>
              <a:rPr lang="en-US" dirty="0" smtClean="0"/>
              <a:t> of milk and </a:t>
            </a:r>
            <a:r>
              <a:rPr lang="en-US" dirty="0" err="1" smtClean="0"/>
              <a:t>vitellin</a:t>
            </a:r>
            <a:r>
              <a:rPr lang="en-US" dirty="0" smtClean="0"/>
              <a:t> of egg yolk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/>
              <a:t>Metalloproteins</a:t>
            </a:r>
            <a:r>
              <a:rPr lang="en-US" sz="3600" dirty="0" smtClean="0"/>
              <a:t>-contain metal ions</a:t>
            </a:r>
          </a:p>
          <a:p>
            <a:pPr>
              <a:buNone/>
            </a:pPr>
            <a:r>
              <a:rPr lang="en-US" sz="3600" dirty="0" err="1" smtClean="0"/>
              <a:t>Eg:Hb,Cytochrome</a:t>
            </a:r>
            <a:r>
              <a:rPr lang="en-US" sz="3600" dirty="0" smtClean="0"/>
              <a:t>-Fe</a:t>
            </a:r>
          </a:p>
          <a:p>
            <a:pPr>
              <a:buNone/>
            </a:pPr>
            <a:r>
              <a:rPr lang="en-US" sz="3600" dirty="0" smtClean="0"/>
              <a:t>      </a:t>
            </a:r>
            <a:r>
              <a:rPr lang="en-US" sz="3600" dirty="0" err="1" smtClean="0"/>
              <a:t>Tyrosinase</a:t>
            </a:r>
            <a:r>
              <a:rPr lang="en-US" sz="3600" dirty="0" smtClean="0"/>
              <a:t>-Cu</a:t>
            </a:r>
          </a:p>
          <a:p>
            <a:pPr>
              <a:buNone/>
            </a:pPr>
            <a:r>
              <a:rPr lang="en-US" sz="3600" dirty="0" smtClean="0"/>
              <a:t>      Carbonic </a:t>
            </a:r>
            <a:r>
              <a:rPr lang="en-US" sz="3600" dirty="0" err="1" smtClean="0"/>
              <a:t>anhydrase</a:t>
            </a:r>
            <a:r>
              <a:rPr lang="en-US" sz="3600" dirty="0" smtClean="0"/>
              <a:t>-Zn</a:t>
            </a:r>
          </a:p>
          <a:p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/>
              <a:t>Complete proteins or First class proteins</a:t>
            </a:r>
          </a:p>
          <a:p>
            <a:pPr>
              <a:buNone/>
            </a:pPr>
            <a:r>
              <a:rPr lang="en-US" dirty="0" smtClean="0"/>
              <a:t>Contain all essential </a:t>
            </a:r>
            <a:r>
              <a:rPr lang="en-US" dirty="0" err="1" smtClean="0"/>
              <a:t>aminoacids</a:t>
            </a:r>
            <a:r>
              <a:rPr lang="en-US" dirty="0" smtClean="0"/>
              <a:t> in the required proportion </a:t>
            </a:r>
          </a:p>
          <a:p>
            <a:pPr>
              <a:buNone/>
            </a:pPr>
            <a:r>
              <a:rPr lang="en-US" dirty="0" err="1" smtClean="0"/>
              <a:t>Eg:Casein</a:t>
            </a:r>
            <a:r>
              <a:rPr lang="en-US" dirty="0" smtClean="0"/>
              <a:t> of milk</a:t>
            </a:r>
          </a:p>
          <a:p>
            <a:pPr>
              <a:buNone/>
            </a:pPr>
            <a:r>
              <a:rPr lang="en-US" b="1" dirty="0" smtClean="0"/>
              <a:t>Incomplete proteins</a:t>
            </a:r>
          </a:p>
          <a:p>
            <a:pPr>
              <a:buNone/>
            </a:pPr>
            <a:r>
              <a:rPr lang="en-US" dirty="0" smtClean="0"/>
              <a:t>They lack one essential amino acid</a:t>
            </a:r>
          </a:p>
          <a:p>
            <a:pPr>
              <a:buNone/>
            </a:pPr>
            <a:r>
              <a:rPr lang="en-US" dirty="0" err="1" smtClean="0"/>
              <a:t>Eg:Protein</a:t>
            </a:r>
            <a:r>
              <a:rPr lang="en-US" dirty="0" smtClean="0"/>
              <a:t> in pulses are deficient in </a:t>
            </a:r>
            <a:r>
              <a:rPr lang="en-US" dirty="0" err="1" smtClean="0"/>
              <a:t>methionine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Protein in cereals lack in lysine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rotein-chemistry-bsc-nursing-amp-bpt-29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1708" y="0"/>
            <a:ext cx="9265708" cy="6881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Amino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 Group of organic compounds containing two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 functional groups-amino and carboxyl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Amino- (-NH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 )is basic</a:t>
            </a:r>
          </a:p>
          <a:p>
            <a:pPr>
              <a:lnSpc>
                <a:spcPct val="150000"/>
              </a:lnSpc>
              <a:buNone/>
            </a:pPr>
            <a:r>
              <a:rPr lang="en-US" sz="3600" dirty="0" smtClean="0"/>
              <a:t>Carboxyl- (-COOH )is acidic</a:t>
            </a:r>
          </a:p>
          <a:p>
            <a:pPr>
              <a:lnSpc>
                <a:spcPct val="150000"/>
              </a:lnSpc>
              <a:buNone/>
            </a:pPr>
            <a:endParaRPr lang="en-US" baseline="-25000" dirty="0"/>
          </a:p>
        </p:txBody>
      </p:sp>
      <p:pic>
        <p:nvPicPr>
          <p:cNvPr id="4" name="Content Placeholder 3" descr="amino_acid_stru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1" y="3295632"/>
            <a:ext cx="3429000" cy="21937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linkage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467851"/>
            <a:ext cx="6324600" cy="4733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Peptide linkages and peptide chain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4400" dirty="0" smtClean="0"/>
              <a:t>Complicated protein-1000 </a:t>
            </a:r>
            <a:r>
              <a:rPr lang="en-US" sz="4400" dirty="0" err="1" smtClean="0"/>
              <a:t>aminoacids</a:t>
            </a:r>
            <a:endParaRPr lang="en-US" sz="4400" dirty="0" smtClean="0"/>
          </a:p>
          <a:p>
            <a:pPr>
              <a:lnSpc>
                <a:spcPct val="150000"/>
              </a:lnSpc>
            </a:pPr>
            <a:r>
              <a:rPr lang="en-US" sz="4400" dirty="0" smtClean="0"/>
              <a:t>Smallest proteins-20 </a:t>
            </a:r>
            <a:r>
              <a:rPr lang="en-US" sz="4400" dirty="0" err="1" smtClean="0"/>
              <a:t>aminoacids</a:t>
            </a:r>
            <a:endParaRPr lang="en-US" sz="4400" dirty="0" smtClean="0"/>
          </a:p>
          <a:p>
            <a:pPr>
              <a:lnSpc>
                <a:spcPct val="150000"/>
              </a:lnSpc>
            </a:pPr>
            <a:r>
              <a:rPr lang="en-US" sz="4400" dirty="0" smtClean="0"/>
              <a:t>Average -400 amino acids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/>
              <a:t>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dirty="0" smtClean="0"/>
              <a:t>A protein is a biological macromolecule composed of hundreds of amino acids</a:t>
            </a:r>
          </a:p>
          <a:p>
            <a:pPr>
              <a:lnSpc>
                <a:spcPct val="90000"/>
              </a:lnSpc>
              <a:buNone/>
            </a:pPr>
            <a:r>
              <a:rPr lang="en-US" sz="3600" dirty="0" smtClean="0"/>
              <a:t>   A peptide is less than 50 amino acids</a:t>
            </a:r>
          </a:p>
          <a:p>
            <a:r>
              <a:rPr lang="en-US" sz="3600" dirty="0" smtClean="0"/>
              <a:t>Three quarters of the body solids are proteins</a:t>
            </a:r>
          </a:p>
          <a:p>
            <a:r>
              <a:rPr lang="en-US" sz="3600" dirty="0" smtClean="0"/>
              <a:t>Constitutes 50% of cellular dry weight</a:t>
            </a:r>
          </a:p>
          <a:p>
            <a:r>
              <a:rPr lang="en-US" sz="3600" dirty="0" smtClean="0"/>
              <a:t>They are the polymers of </a:t>
            </a:r>
            <a:r>
              <a:rPr lang="en-US" sz="3600" dirty="0" err="1" smtClean="0"/>
              <a:t>aminoacids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</a:t>
            </a:r>
            <a:r>
              <a:rPr lang="en-US" dirty="0" err="1" smtClean="0"/>
              <a:t>aminoacids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800" dirty="0" smtClean="0"/>
              <a:t>Out of about 300 aminoacids,20 are considered as standard</a:t>
            </a:r>
          </a:p>
          <a:p>
            <a:pPr>
              <a:buNone/>
            </a:pP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Amino acids with aliphatic side chain</a:t>
            </a:r>
            <a:endParaRPr lang="en-US" dirty="0"/>
          </a:p>
        </p:txBody>
      </p:sp>
      <p:pic>
        <p:nvPicPr>
          <p:cNvPr id="4" name="Content Placeholder 3" descr="aliphatic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626" y="1600200"/>
            <a:ext cx="6726748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tabolism-of-aromatic-amino-acid-800x5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336" y="609600"/>
            <a:ext cx="8440615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amino-acids-peptides-proteins-29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117" y="456961"/>
            <a:ext cx="7815353" cy="58676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asis A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383760"/>
            <a:ext cx="7086600" cy="62228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metabolism-of-sulfur-containing-amino-acids-methionine-cysteine-cystine-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33400" y="0"/>
            <a:ext cx="9677400" cy="815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Imino</a:t>
            </a:r>
            <a:r>
              <a:rPr lang="en-US" dirty="0" smtClean="0"/>
              <a:t> acids</a:t>
            </a:r>
            <a:endParaRPr lang="en-US" dirty="0"/>
          </a:p>
        </p:txBody>
      </p:sp>
      <p:pic>
        <p:nvPicPr>
          <p:cNvPr id="6" name="Content Placeholder 5" descr="imino aci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1" y="1402907"/>
            <a:ext cx="4572000" cy="52720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Based on metabolic fate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lnSpc>
                <a:spcPct val="150000"/>
              </a:lnSpc>
              <a:buNone/>
            </a:pPr>
            <a:r>
              <a:rPr lang="en-US" sz="4100" b="1" dirty="0" smtClean="0"/>
              <a:t>1.Glycogenic </a:t>
            </a:r>
            <a:r>
              <a:rPr lang="en-US" sz="4100" b="1" dirty="0" err="1" smtClean="0"/>
              <a:t>aminoacids</a:t>
            </a:r>
            <a:endParaRPr lang="en-US" sz="4100" b="1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n-US" sz="4100" dirty="0" smtClean="0"/>
              <a:t>     </a:t>
            </a:r>
            <a:r>
              <a:rPr lang="en-US" sz="4100" dirty="0" err="1" smtClean="0"/>
              <a:t>Alanine,aspartate,glycine,methionine</a:t>
            </a:r>
            <a:endParaRPr lang="en-US" sz="41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n-US" sz="4100" b="1" dirty="0" smtClean="0"/>
              <a:t>2.Ketogenic </a:t>
            </a:r>
            <a:r>
              <a:rPr lang="en-US" sz="4100" b="1" dirty="0" err="1" smtClean="0"/>
              <a:t>aminoacids</a:t>
            </a:r>
            <a:endParaRPr lang="en-US" sz="4100" b="1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n-US" sz="4100" dirty="0" smtClean="0"/>
              <a:t>    </a:t>
            </a:r>
            <a:r>
              <a:rPr lang="en-US" sz="4100" dirty="0" err="1" smtClean="0"/>
              <a:t>Leucine,lysine</a:t>
            </a:r>
            <a:endParaRPr lang="en-US" sz="4100" dirty="0" smtClean="0"/>
          </a:p>
          <a:p>
            <a:pPr marL="514350" indent="-514350">
              <a:lnSpc>
                <a:spcPct val="150000"/>
              </a:lnSpc>
              <a:buNone/>
            </a:pPr>
            <a:r>
              <a:rPr lang="en-US" sz="4100" b="1" dirty="0" smtClean="0"/>
              <a:t>3.Ketogenic and glycogenic amino acids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en-US" sz="4100" dirty="0" smtClean="0"/>
              <a:t>    </a:t>
            </a:r>
            <a:r>
              <a:rPr lang="en-US" sz="4100" dirty="0" err="1" smtClean="0"/>
              <a:t>Isoleucine,phenylalanine,tryptophan,tyrosine</a:t>
            </a:r>
            <a:endParaRPr lang="en-US" sz="4100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Nutritional classification </a:t>
            </a:r>
            <a:br>
              <a:rPr lang="en-US" dirty="0" smtClean="0"/>
            </a:br>
            <a:r>
              <a:rPr lang="en-US" dirty="0" smtClean="0"/>
              <a:t>(AVHILLMPTT)</a:t>
            </a:r>
            <a:endParaRPr lang="en-US" dirty="0"/>
          </a:p>
        </p:txBody>
      </p:sp>
      <p:pic>
        <p:nvPicPr>
          <p:cNvPr id="4" name="Content Placeholder 3" descr="essential A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635080"/>
            <a:ext cx="7162800" cy="49181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ssential-vs-nonessential-amino-acids-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72510" y="72232"/>
            <a:ext cx="9316509" cy="69873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en-US" b="1" dirty="0" smtClean="0"/>
              <a:t>Proteins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Major components</a:t>
            </a:r>
          </a:p>
          <a:p>
            <a:pPr>
              <a:buNone/>
            </a:pPr>
            <a:r>
              <a:rPr lang="en-US" dirty="0" smtClean="0"/>
              <a:t>Contains carbon , hydrogen, oxygen, nitrogen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/>
              <a:t>Minor components</a:t>
            </a:r>
          </a:p>
          <a:p>
            <a:pPr>
              <a:buNone/>
            </a:pPr>
            <a:r>
              <a:rPr lang="en-US" dirty="0" smtClean="0"/>
              <a:t>Sulfur, Phosphorus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Aminoacid</a:t>
            </a:r>
            <a:r>
              <a:rPr lang="en-US" dirty="0" smtClean="0"/>
              <a:t>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47545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15-20% of energy need met by oxidation of carbon skeleton of amino acids</a:t>
            </a:r>
          </a:p>
          <a:p>
            <a:r>
              <a:rPr lang="en-US" dirty="0" smtClean="0"/>
              <a:t>Dietary proteins and body proteins broken down to AA</a:t>
            </a:r>
          </a:p>
          <a:p>
            <a:r>
              <a:rPr lang="en-US" dirty="0" err="1" smtClean="0"/>
              <a:t>Transamination</a:t>
            </a:r>
            <a:r>
              <a:rPr lang="en-US" dirty="0" smtClean="0"/>
              <a:t>-amino group of AA is removed to produce carbon skeleton.</a:t>
            </a:r>
          </a:p>
          <a:p>
            <a:r>
              <a:rPr lang="en-US" dirty="0" smtClean="0"/>
              <a:t>Amino group excreted as urea</a:t>
            </a:r>
          </a:p>
          <a:p>
            <a:r>
              <a:rPr lang="en-US" dirty="0" smtClean="0"/>
              <a:t>Carbon Skeleton-energy production, Synthesis of Non essential </a:t>
            </a:r>
            <a:r>
              <a:rPr lang="en-US" dirty="0" err="1" smtClean="0"/>
              <a:t>aminoacids</a:t>
            </a:r>
            <a:r>
              <a:rPr lang="en-US" dirty="0" smtClean="0"/>
              <a:t> , </a:t>
            </a:r>
            <a:r>
              <a:rPr lang="en-US" dirty="0" err="1" smtClean="0"/>
              <a:t>gluconeogenesis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ip_image002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93815"/>
            <a:ext cx="5029200" cy="65453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lnSpc>
                <a:spcPct val="110000"/>
              </a:lnSpc>
              <a:buNone/>
            </a:pPr>
            <a:r>
              <a:rPr lang="en-US" dirty="0" smtClean="0"/>
              <a:t>Protein</a:t>
            </a:r>
          </a:p>
          <a:p>
            <a:pPr algn="ctr">
              <a:lnSpc>
                <a:spcPct val="110000"/>
              </a:lnSpc>
              <a:buNone/>
            </a:pPr>
            <a:endParaRPr lang="en-US" dirty="0" smtClean="0"/>
          </a:p>
          <a:p>
            <a:pPr algn="ctr">
              <a:lnSpc>
                <a:spcPct val="110000"/>
              </a:lnSpc>
              <a:buNone/>
            </a:pPr>
            <a:r>
              <a:rPr lang="en-US" dirty="0" smtClean="0"/>
              <a:t>Amino acids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err="1" smtClean="0"/>
              <a:t>Deamination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NH</a:t>
            </a:r>
            <a:r>
              <a:rPr lang="en-US" baseline="-25000" dirty="0" smtClean="0"/>
              <a:t>3</a:t>
            </a:r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en-US" dirty="0" err="1" smtClean="0"/>
              <a:t>Ketoacids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H</a:t>
            </a:r>
            <a:r>
              <a:rPr lang="en-US" baseline="-25000" dirty="0" smtClean="0"/>
              <a:t>2</a:t>
            </a:r>
            <a:r>
              <a:rPr lang="en-US" dirty="0" smtClean="0"/>
              <a:t>O               </a:t>
            </a:r>
          </a:p>
          <a:p>
            <a:pPr algn="ctr">
              <a:buNone/>
            </a:pPr>
            <a:r>
              <a:rPr lang="en-US" dirty="0" smtClean="0"/>
              <a:t>                       </a:t>
            </a:r>
            <a:r>
              <a:rPr lang="en-US" dirty="0" err="1" smtClean="0"/>
              <a:t>Krebcycle</a:t>
            </a:r>
            <a:r>
              <a:rPr lang="en-US" dirty="0" smtClean="0"/>
              <a:t>             ATP</a:t>
            </a:r>
            <a:endParaRPr lang="en-US" dirty="0"/>
          </a:p>
        </p:txBody>
      </p:sp>
      <p:sp>
        <p:nvSpPr>
          <p:cNvPr id="18" name="Curved Left Arrow 17"/>
          <p:cNvSpPr/>
          <p:nvPr/>
        </p:nvSpPr>
        <p:spPr>
          <a:xfrm>
            <a:off x="3733800" y="3962400"/>
            <a:ext cx="731520" cy="3048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Left Arrow 18"/>
          <p:cNvSpPr/>
          <p:nvPr/>
        </p:nvSpPr>
        <p:spPr>
          <a:xfrm>
            <a:off x="3733800" y="5029200"/>
            <a:ext cx="731520" cy="3810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648200" y="2133600"/>
            <a:ext cx="121917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>
            <a:off x="4648200" y="3048000"/>
            <a:ext cx="10667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>
            <a:off x="4648200" y="4038600"/>
            <a:ext cx="10667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>
            <a:off x="4648200" y="4953000"/>
            <a:ext cx="106679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16200000">
            <a:off x="5829300" y="5295899"/>
            <a:ext cx="152399" cy="685800"/>
          </a:xfrm>
          <a:prstGeom prst="downArrow">
            <a:avLst>
              <a:gd name="adj1" fmla="val 50000"/>
              <a:gd name="adj2" fmla="val 55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/>
              <a:t>The transfer of amino group from an </a:t>
            </a:r>
            <a:r>
              <a:rPr lang="en-US" sz="3600" dirty="0" err="1" smtClean="0"/>
              <a:t>aminoacid</a:t>
            </a:r>
            <a:r>
              <a:rPr lang="en-US" sz="3600" dirty="0" smtClean="0"/>
              <a:t> to a </a:t>
            </a:r>
            <a:r>
              <a:rPr lang="en-US" sz="3600" dirty="0" err="1" smtClean="0"/>
              <a:t>ketoacid</a:t>
            </a:r>
            <a:r>
              <a:rPr lang="en-US" sz="3600" dirty="0" smtClean="0"/>
              <a:t> is known as </a:t>
            </a:r>
            <a:r>
              <a:rPr lang="en-US" sz="3600" dirty="0" err="1" smtClean="0"/>
              <a:t>transamination</a:t>
            </a:r>
            <a:endParaRPr lang="en-US" sz="36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/>
              <a:t>Involves </a:t>
            </a:r>
            <a:r>
              <a:rPr lang="en-US" sz="3600" dirty="0" err="1" smtClean="0"/>
              <a:t>interconversion</a:t>
            </a:r>
            <a:r>
              <a:rPr lang="en-US" sz="3600" dirty="0" smtClean="0"/>
              <a:t> of a pair of </a:t>
            </a:r>
            <a:r>
              <a:rPr lang="en-US" sz="3600" dirty="0" err="1" smtClean="0"/>
              <a:t>aminoacids</a:t>
            </a:r>
            <a:r>
              <a:rPr lang="en-US" sz="3600" dirty="0" smtClean="0"/>
              <a:t> and a pair of </a:t>
            </a:r>
            <a:r>
              <a:rPr lang="en-US" sz="3600" dirty="0" err="1" smtClean="0"/>
              <a:t>ketoacids</a:t>
            </a:r>
            <a:r>
              <a:rPr lang="en-US" sz="3600" dirty="0" smtClean="0"/>
              <a:t> </a:t>
            </a:r>
            <a:r>
              <a:rPr lang="en-US" sz="3600" dirty="0" err="1" smtClean="0"/>
              <a:t>catalysed</a:t>
            </a:r>
            <a:r>
              <a:rPr lang="en-US" sz="3600" dirty="0" smtClean="0"/>
              <a:t> by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transaminases</a:t>
            </a:r>
            <a:r>
              <a:rPr lang="en-US" sz="3600" b="1" dirty="0" smtClean="0"/>
              <a:t> (co-enzyme-PLP)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Transamination</a:t>
            </a:r>
            <a:endParaRPr lang="en-US" dirty="0"/>
          </a:p>
        </p:txBody>
      </p:sp>
      <p:pic>
        <p:nvPicPr>
          <p:cNvPr id="4" name="Content Placeholder 3" descr="Screen-Shot-2018-05-13-at-7.20.49-PM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9782" y="1219200"/>
            <a:ext cx="8355379" cy="510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Transamination</a:t>
            </a:r>
            <a:endParaRPr lang="en-US" dirty="0"/>
          </a:p>
        </p:txBody>
      </p:sp>
      <p:pic>
        <p:nvPicPr>
          <p:cNvPr id="4" name="Content Placeholder 3" descr="transamination-deamination-12-6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9200" y="1345954"/>
            <a:ext cx="7315200" cy="54921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Redistribution of </a:t>
            </a:r>
            <a:r>
              <a:rPr lang="en-US" dirty="0" err="1" smtClean="0"/>
              <a:t>aminogroup</a:t>
            </a:r>
            <a:r>
              <a:rPr lang="en-US" dirty="0" smtClean="0"/>
              <a:t> and production of non-essential </a:t>
            </a:r>
            <a:r>
              <a:rPr lang="en-US" dirty="0" err="1" smtClean="0"/>
              <a:t>aminoacids</a:t>
            </a:r>
            <a:endParaRPr lang="en-US" dirty="0" smtClean="0"/>
          </a:p>
          <a:p>
            <a:r>
              <a:rPr lang="en-US" dirty="0" smtClean="0"/>
              <a:t>Excess </a:t>
            </a:r>
            <a:r>
              <a:rPr lang="en-US" dirty="0" err="1" smtClean="0"/>
              <a:t>aminoacids</a:t>
            </a:r>
            <a:r>
              <a:rPr lang="en-US" dirty="0" smtClean="0"/>
              <a:t> are diverted towards energy production</a:t>
            </a:r>
          </a:p>
          <a:p>
            <a:r>
              <a:rPr lang="en-US" dirty="0" smtClean="0"/>
              <a:t>Concentrate nitrogen in glutamate,(collection center for amino groups)only </a:t>
            </a:r>
            <a:r>
              <a:rPr lang="en-US" dirty="0" err="1" smtClean="0"/>
              <a:t>aminoacid</a:t>
            </a:r>
            <a:r>
              <a:rPr lang="en-US" dirty="0" smtClean="0"/>
              <a:t> undergo significant oxidative </a:t>
            </a:r>
            <a:r>
              <a:rPr lang="en-US" dirty="0" err="1" smtClean="0"/>
              <a:t>deamination</a:t>
            </a:r>
            <a:r>
              <a:rPr lang="en-US" dirty="0" smtClean="0"/>
              <a:t> to liberate NH3 for urea production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Deamination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Removal of amino group from </a:t>
            </a:r>
            <a:r>
              <a:rPr lang="en-US" sz="3600" dirty="0" err="1" smtClean="0"/>
              <a:t>aminoacid</a:t>
            </a:r>
            <a:r>
              <a:rPr lang="en-US" sz="3600" dirty="0" smtClean="0"/>
              <a:t> as NH</a:t>
            </a:r>
            <a:r>
              <a:rPr lang="en-US" sz="3600" baseline="-25000" dirty="0" smtClean="0"/>
              <a:t>3</a:t>
            </a:r>
          </a:p>
          <a:p>
            <a:r>
              <a:rPr lang="en-US" sz="3600" dirty="0" smtClean="0"/>
              <a:t>Oxidative </a:t>
            </a:r>
            <a:r>
              <a:rPr lang="en-US" sz="3600" dirty="0" err="1" smtClean="0"/>
              <a:t>deamination</a:t>
            </a:r>
            <a:r>
              <a:rPr lang="en-US" sz="3600" dirty="0" smtClean="0"/>
              <a:t>- mainly in liver and kidney</a:t>
            </a:r>
          </a:p>
          <a:p>
            <a:pPr>
              <a:buNone/>
            </a:pPr>
            <a:r>
              <a:rPr lang="en-US" sz="3600" dirty="0" smtClean="0"/>
              <a:t>    </a:t>
            </a:r>
            <a:r>
              <a:rPr lang="en-US" sz="3600" dirty="0" err="1" smtClean="0"/>
              <a:t>Glutamate,by</a:t>
            </a:r>
            <a:r>
              <a:rPr lang="en-US" sz="3600" dirty="0" smtClean="0"/>
              <a:t> glutamate </a:t>
            </a:r>
            <a:r>
              <a:rPr lang="en-US" sz="3600" dirty="0" err="1" smtClean="0"/>
              <a:t>dehydrogenase</a:t>
            </a:r>
            <a:endParaRPr lang="en-US" sz="3600" dirty="0" smtClean="0"/>
          </a:p>
          <a:p>
            <a:r>
              <a:rPr lang="en-US" sz="3600" dirty="0" smtClean="0"/>
              <a:t>Non oxidative </a:t>
            </a:r>
            <a:r>
              <a:rPr lang="en-US" sz="3600" dirty="0" err="1" smtClean="0"/>
              <a:t>deamination-Serine.Threonine,Homocysteine,histidine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Ammonia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From </a:t>
            </a:r>
            <a:r>
              <a:rPr lang="en-US" dirty="0" err="1" smtClean="0"/>
              <a:t>aminoacids</a:t>
            </a:r>
            <a:r>
              <a:rPr lang="en-US" dirty="0" smtClean="0"/>
              <a:t> (By </a:t>
            </a:r>
            <a:r>
              <a:rPr lang="en-US" dirty="0" err="1" smtClean="0"/>
              <a:t>Transamination</a:t>
            </a:r>
            <a:r>
              <a:rPr lang="en-US" dirty="0" smtClean="0"/>
              <a:t> and </a:t>
            </a:r>
            <a:r>
              <a:rPr lang="en-US" dirty="0" err="1" smtClean="0"/>
              <a:t>deamination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Biogenic amines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Aminogroup</a:t>
            </a:r>
            <a:r>
              <a:rPr lang="en-US" dirty="0" smtClean="0"/>
              <a:t> of </a:t>
            </a:r>
            <a:r>
              <a:rPr lang="en-US" dirty="0" err="1" smtClean="0"/>
              <a:t>purines</a:t>
            </a:r>
            <a:r>
              <a:rPr lang="en-US" dirty="0" smtClean="0"/>
              <a:t> and </a:t>
            </a:r>
            <a:r>
              <a:rPr lang="en-US" dirty="0" err="1" smtClean="0"/>
              <a:t>pyramidines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Action of  intestinal bacteria </a:t>
            </a:r>
            <a:r>
              <a:rPr lang="en-US" dirty="0" err="1" smtClean="0"/>
              <a:t>urease</a:t>
            </a:r>
            <a:r>
              <a:rPr lang="en-US" dirty="0" smtClean="0"/>
              <a:t> on urea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Functions of ammonia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Synthesis of non essential </a:t>
            </a:r>
            <a:r>
              <a:rPr lang="en-US" sz="3600" dirty="0" err="1" smtClean="0"/>
              <a:t>aminoacids</a:t>
            </a:r>
            <a:r>
              <a:rPr lang="en-US" sz="3600" dirty="0" smtClean="0"/>
              <a:t>, </a:t>
            </a:r>
            <a:r>
              <a:rPr lang="en-US" sz="3600" dirty="0" err="1" smtClean="0"/>
              <a:t>purines,pyramidines,aminosugars</a:t>
            </a:r>
            <a:endParaRPr lang="en-US" sz="3600" dirty="0" smtClean="0"/>
          </a:p>
          <a:p>
            <a:pPr>
              <a:lnSpc>
                <a:spcPct val="150000"/>
              </a:lnSpc>
            </a:pPr>
            <a:r>
              <a:rPr lang="en-US" sz="3600" dirty="0" smtClean="0"/>
              <a:t>Acid base balance by NH</a:t>
            </a:r>
            <a:r>
              <a:rPr lang="en-US" sz="3600" baseline="-25000" dirty="0" smtClean="0"/>
              <a:t>4</a:t>
            </a:r>
          </a:p>
          <a:p>
            <a:pPr>
              <a:lnSpc>
                <a:spcPct val="150000"/>
              </a:lnSpc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588319"/>
            <a:ext cx="8153400" cy="587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Detoxification of ammonia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/>
              <a:t>First line of </a:t>
            </a:r>
            <a:r>
              <a:rPr lang="en-US" sz="3600" b="1" dirty="0" err="1" smtClean="0"/>
              <a:t>defence</a:t>
            </a:r>
            <a:r>
              <a:rPr lang="en-US" sz="3600" b="1" dirty="0" smtClean="0"/>
              <a:t> (trapping of ammonia</a:t>
            </a:r>
            <a:r>
              <a:rPr lang="en-US" sz="3600" dirty="0" smtClean="0"/>
              <a:t>)</a:t>
            </a:r>
          </a:p>
          <a:p>
            <a:r>
              <a:rPr lang="en-US" sz="3600" dirty="0" smtClean="0"/>
              <a:t>Ammonia is trapped by </a:t>
            </a:r>
            <a:r>
              <a:rPr lang="en-US" sz="3600" dirty="0" err="1" smtClean="0"/>
              <a:t>glutamic</a:t>
            </a:r>
            <a:r>
              <a:rPr lang="en-US" sz="3600" dirty="0" smtClean="0"/>
              <a:t> acid to form glutamine especially in brain cells</a:t>
            </a:r>
          </a:p>
          <a:p>
            <a:r>
              <a:rPr lang="en-US" sz="3600" dirty="0" smtClean="0"/>
              <a:t>Transported to liver where reaction is reversed by </a:t>
            </a:r>
            <a:r>
              <a:rPr lang="en-US" sz="3600" dirty="0" err="1" smtClean="0"/>
              <a:t>glutaminase</a:t>
            </a:r>
            <a:endParaRPr lang="en-US" sz="3600" dirty="0" smtClean="0"/>
          </a:p>
          <a:p>
            <a:pPr>
              <a:buNone/>
            </a:pPr>
            <a:r>
              <a:rPr lang="en-US" sz="3600" b="1" dirty="0" smtClean="0"/>
              <a:t>Final disposal</a:t>
            </a:r>
          </a:p>
          <a:p>
            <a:r>
              <a:rPr lang="en-US" sz="3600" dirty="0" smtClean="0"/>
              <a:t>Detoxified to urea by liver cells</a:t>
            </a:r>
          </a:p>
          <a:p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Urea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Kreb’s</a:t>
            </a:r>
            <a:r>
              <a:rPr lang="en-US" dirty="0" smtClean="0"/>
              <a:t> </a:t>
            </a:r>
            <a:r>
              <a:rPr lang="en-US" dirty="0" err="1" smtClean="0"/>
              <a:t>Henseleit</a:t>
            </a:r>
            <a:r>
              <a:rPr lang="en-US" dirty="0" smtClean="0"/>
              <a:t> urea cycle or </a:t>
            </a:r>
            <a:r>
              <a:rPr lang="en-US" dirty="0" err="1" smtClean="0"/>
              <a:t>Ornithine</a:t>
            </a:r>
            <a:r>
              <a:rPr lang="en-US" dirty="0" smtClean="0"/>
              <a:t> cycle-First metabolic cycle</a:t>
            </a:r>
          </a:p>
          <a:p>
            <a:pPr>
              <a:buNone/>
            </a:pPr>
            <a:r>
              <a:rPr lang="en-US" b="1" dirty="0" smtClean="0"/>
              <a:t>Mnemonics</a:t>
            </a:r>
          </a:p>
          <a:p>
            <a:pPr>
              <a:buNone/>
            </a:pPr>
            <a:r>
              <a:rPr lang="en-US" b="1" dirty="0" smtClean="0"/>
              <a:t>Steps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Or</a:t>
            </a:r>
            <a:r>
              <a:rPr lang="en-US" dirty="0" smtClean="0"/>
              <a:t>dinary </a:t>
            </a:r>
            <a:r>
              <a:rPr lang="en-US" dirty="0" smtClean="0">
                <a:solidFill>
                  <a:srgbClr val="FF0000"/>
                </a:solidFill>
              </a:rPr>
              <a:t>car</a:t>
            </a:r>
            <a:r>
              <a:rPr lang="en-US" dirty="0" smtClean="0"/>
              <a:t>eless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rappers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re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lso </a:t>
            </a:r>
            <a:r>
              <a:rPr lang="en-US" dirty="0" smtClean="0">
                <a:solidFill>
                  <a:srgbClr val="FF0000"/>
                </a:solidFill>
              </a:rPr>
              <a:t>Fu</a:t>
            </a:r>
            <a:r>
              <a:rPr lang="en-US" dirty="0" smtClean="0"/>
              <a:t>rious </a:t>
            </a:r>
            <a:r>
              <a:rPr lang="en-US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bout public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rination</a:t>
            </a:r>
          </a:p>
          <a:p>
            <a:pPr>
              <a:buNone/>
            </a:pPr>
            <a:r>
              <a:rPr lang="en-US" b="1" dirty="0" smtClean="0"/>
              <a:t>Enzymes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C-OAAA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Urea formation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/>
              <a:t>Site-Liver cells partly in mitochondria and partly in cytoplasm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Excreted by kidney</a:t>
            </a:r>
          </a:p>
          <a:p>
            <a:pPr>
              <a:lnSpc>
                <a:spcPct val="170000"/>
              </a:lnSpc>
            </a:pPr>
            <a:r>
              <a:rPr lang="en-US" dirty="0" smtClean="0"/>
              <a:t>Amino group in urea-one from ammonia and another from </a:t>
            </a:r>
            <a:r>
              <a:rPr lang="en-US" dirty="0" err="1" smtClean="0"/>
              <a:t>aspartate</a:t>
            </a:r>
            <a:endParaRPr lang="en-US" dirty="0" smtClean="0"/>
          </a:p>
          <a:p>
            <a:pPr>
              <a:lnSpc>
                <a:spcPct val="170000"/>
              </a:lnSpc>
            </a:pPr>
            <a:r>
              <a:rPr lang="en-US" dirty="0" smtClean="0"/>
              <a:t>5 steps-First step is the  rate limiting step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rea cyc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264" y="381000"/>
            <a:ext cx="7217530" cy="6377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Urea-cycl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1" y="-76200"/>
            <a:ext cx="9293906" cy="69324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Energetics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ATP consumed-4</a:t>
            </a:r>
          </a:p>
          <a:p>
            <a:r>
              <a:rPr lang="en-US" dirty="0" smtClean="0"/>
              <a:t>Synthesis of </a:t>
            </a:r>
            <a:r>
              <a:rPr lang="en-US" dirty="0" err="1" smtClean="0"/>
              <a:t>carbomyl</a:t>
            </a:r>
            <a:r>
              <a:rPr lang="en-US" dirty="0" smtClean="0"/>
              <a:t> phosphate-2ATP</a:t>
            </a:r>
          </a:p>
          <a:p>
            <a:r>
              <a:rPr lang="en-US" dirty="0" smtClean="0"/>
              <a:t>1 ATP to AMP and </a:t>
            </a:r>
            <a:r>
              <a:rPr lang="en-US" dirty="0" err="1" smtClean="0"/>
              <a:t>PPi</a:t>
            </a:r>
            <a:r>
              <a:rPr lang="en-US" dirty="0" smtClean="0"/>
              <a:t> to produce </a:t>
            </a:r>
            <a:r>
              <a:rPr lang="en-US" dirty="0" err="1" smtClean="0"/>
              <a:t>arginosuccinate</a:t>
            </a:r>
            <a:r>
              <a:rPr lang="en-US" dirty="0" smtClean="0"/>
              <a:t>  that equals to 2 ATP</a:t>
            </a:r>
          </a:p>
          <a:p>
            <a:pPr>
              <a:buNone/>
            </a:pPr>
            <a:r>
              <a:rPr lang="en-US" b="1" dirty="0" smtClean="0"/>
              <a:t>Overall reaction</a:t>
            </a:r>
          </a:p>
          <a:p>
            <a:pPr>
              <a:buNone/>
            </a:pPr>
            <a:r>
              <a:rPr lang="en-US" dirty="0" smtClean="0"/>
              <a:t>    NH4</a:t>
            </a:r>
            <a:r>
              <a:rPr lang="en-US" baseline="30000" dirty="0" smtClean="0"/>
              <a:t>+</a:t>
            </a:r>
            <a:r>
              <a:rPr lang="en-US" dirty="0" smtClean="0"/>
              <a:t> +Co</a:t>
            </a:r>
            <a:r>
              <a:rPr lang="en-US" baseline="-25000" dirty="0" smtClean="0"/>
              <a:t>2</a:t>
            </a:r>
            <a:r>
              <a:rPr lang="en-US" dirty="0" smtClean="0"/>
              <a:t>+aspartate+3ATP =Urea+Fumarate+2ADP+2Pi+AMP+PPi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urea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Major regulatory step is CPS-1 </a:t>
            </a:r>
            <a:r>
              <a:rPr lang="en-US" dirty="0" err="1" smtClean="0"/>
              <a:t>Carbamoyl</a:t>
            </a:r>
            <a:r>
              <a:rPr lang="en-US" dirty="0" smtClean="0"/>
              <a:t> phosphate </a:t>
            </a:r>
            <a:r>
              <a:rPr lang="en-US" dirty="0" err="1" smtClean="0"/>
              <a:t>synthetase</a:t>
            </a:r>
            <a:r>
              <a:rPr lang="en-US" dirty="0" smtClean="0"/>
              <a:t>-I (CPS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Positive </a:t>
            </a:r>
            <a:r>
              <a:rPr lang="en-US" dirty="0" err="1" smtClean="0"/>
              <a:t>effector</a:t>
            </a:r>
            <a:r>
              <a:rPr lang="en-US" dirty="0" smtClean="0"/>
              <a:t>-N-acetyl glutamate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Disposal of urea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3600" dirty="0" smtClean="0"/>
              <a:t>Excreted by kidney mainly</a:t>
            </a:r>
          </a:p>
          <a:p>
            <a:pPr algn="just"/>
            <a:r>
              <a:rPr lang="en-US" sz="3600" dirty="0" smtClean="0"/>
              <a:t>Small amount enters intestine –broken down to co2 and NH3 by bacterial enzyme </a:t>
            </a:r>
            <a:r>
              <a:rPr lang="en-US" sz="3600" dirty="0" err="1" smtClean="0"/>
              <a:t>urease</a:t>
            </a:r>
            <a:r>
              <a:rPr lang="en-US" sz="3600" dirty="0" smtClean="0"/>
              <a:t>-lost in feces or absorbed in blood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Clinical importance of urea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3600" dirty="0" smtClean="0"/>
              <a:t>Normal-10-40mg/dl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Excreted rate-15-30g/day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Blood urea estimation-Screening test for evaluation of </a:t>
            </a:r>
            <a:r>
              <a:rPr lang="en-US" sz="3600" b="1" dirty="0" smtClean="0"/>
              <a:t>kidney function</a:t>
            </a:r>
          </a:p>
          <a:p>
            <a:pPr>
              <a:lnSpc>
                <a:spcPct val="150000"/>
              </a:lnSpc>
            </a:pP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b="1" dirty="0" smtClean="0"/>
              <a:t>Disorders of urea cycle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/>
              <a:t>Deficiency of any enzymes results in</a:t>
            </a:r>
          </a:p>
          <a:p>
            <a:pPr algn="just"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hyperammonemia</a:t>
            </a:r>
            <a:endParaRPr lang="en-US" dirty="0" smtClean="0"/>
          </a:p>
          <a:p>
            <a:pPr algn="just"/>
            <a:r>
              <a:rPr lang="en-US" dirty="0" smtClean="0"/>
              <a:t>When block is in earlier steps condition is more</a:t>
            </a:r>
          </a:p>
          <a:p>
            <a:pPr algn="just">
              <a:buNone/>
            </a:pPr>
            <a:r>
              <a:rPr lang="en-US" dirty="0" smtClean="0"/>
              <a:t>     severe</a:t>
            </a:r>
          </a:p>
          <a:p>
            <a:r>
              <a:rPr lang="en-US" dirty="0" smtClean="0"/>
              <a:t>Normal ammonia level-less than 50mg/dl</a:t>
            </a:r>
          </a:p>
          <a:p>
            <a:pPr>
              <a:buNone/>
            </a:pPr>
            <a:r>
              <a:rPr lang="en-US" b="1" dirty="0" err="1" smtClean="0"/>
              <a:t>Hyperammonemia</a:t>
            </a:r>
            <a:r>
              <a:rPr lang="en-US" dirty="0" smtClean="0"/>
              <a:t>-Toxic symptoms</a:t>
            </a:r>
          </a:p>
          <a:p>
            <a:r>
              <a:rPr lang="en-US" dirty="0" smtClean="0"/>
              <a:t>Brain is very sensitive to ammonia</a:t>
            </a:r>
          </a:p>
          <a:p>
            <a:r>
              <a:rPr lang="en-US" dirty="0" smtClean="0"/>
              <a:t>Mental retardation, Vomiting, Lethargy, Irritability, Ataxia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SC_Microbio_07_04_proteinst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304800"/>
            <a:ext cx="91440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Non-protein nitrogen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4000" dirty="0" smtClean="0"/>
              <a:t>All nitrogen containing substances other than proteins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Include urea (most abundant), </a:t>
            </a:r>
            <a:r>
              <a:rPr lang="en-US" sz="4000" dirty="0" err="1" smtClean="0"/>
              <a:t>creatinine</a:t>
            </a:r>
            <a:r>
              <a:rPr lang="en-US" sz="4000" dirty="0" smtClean="0"/>
              <a:t>, </a:t>
            </a:r>
            <a:r>
              <a:rPr lang="en-US" sz="4000" dirty="0" err="1" smtClean="0"/>
              <a:t>creatine</a:t>
            </a:r>
            <a:r>
              <a:rPr lang="en-US" sz="4000" dirty="0" smtClean="0"/>
              <a:t>, uric acid, </a:t>
            </a:r>
            <a:r>
              <a:rPr lang="en-US" sz="4000" dirty="0" err="1" smtClean="0"/>
              <a:t>peptides,aminoacids</a:t>
            </a:r>
            <a:r>
              <a:rPr lang="en-US" sz="4000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sz="4000" dirty="0" smtClean="0"/>
              <a:t>Normal NPN-20-40mg/dl</a:t>
            </a:r>
          </a:p>
          <a:p>
            <a:pPr>
              <a:lnSpc>
                <a:spcPct val="120000"/>
              </a:lnSpc>
              <a:buNone/>
            </a:pPr>
            <a:endParaRPr lang="en-US" sz="4000" dirty="0" smtClean="0"/>
          </a:p>
          <a:p>
            <a:pPr>
              <a:lnSpc>
                <a:spcPct val="120000"/>
              </a:lnSpc>
              <a:buNone/>
            </a:pPr>
            <a:endParaRPr lang="en-US" sz="3600" dirty="0" smtClean="0"/>
          </a:p>
          <a:p>
            <a:pPr>
              <a:lnSpc>
                <a:spcPct val="120000"/>
              </a:lnSpc>
              <a:buNone/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600" dirty="0" err="1" smtClean="0"/>
              <a:t>Mol.wt</a:t>
            </a:r>
            <a:r>
              <a:rPr lang="en-US" sz="3600" dirty="0" smtClean="0"/>
              <a:t> of urea-60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About half (28)of it is due to its nitrogen atoms(Blood Urea Nitrogen)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BUN=1/2 NPN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NPN=2BUN</a:t>
            </a:r>
          </a:p>
          <a:p>
            <a:pPr>
              <a:lnSpc>
                <a:spcPct val="110000"/>
              </a:lnSpc>
            </a:pPr>
            <a:r>
              <a:rPr lang="en-US" sz="3600" dirty="0" smtClean="0"/>
              <a:t>NPN or BUN is used for assessing kidney function in some countries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762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Integration between urea cycle and TCA cycle</a:t>
            </a:r>
            <a:endParaRPr lang="en-US" sz="3200" b="1" dirty="0"/>
          </a:p>
        </p:txBody>
      </p:sp>
      <p:pic>
        <p:nvPicPr>
          <p:cNvPr id="4" name="Content Placeholder 3" descr="integation-between-TCA-and-UR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5821" y="990600"/>
            <a:ext cx="7256715" cy="54459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Catabolism of amino acid and their entry into TCA cycle</a:t>
            </a:r>
            <a:endParaRPr lang="en-US" dirty="0"/>
          </a:p>
        </p:txBody>
      </p:sp>
      <p:pic>
        <p:nvPicPr>
          <p:cNvPr id="4" name="Content Placeholder 3" descr="5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6292" y="1524000"/>
            <a:ext cx="5194108" cy="4461750"/>
          </a:xfrm>
        </p:spPr>
      </p:pic>
      <p:sp>
        <p:nvSpPr>
          <p:cNvPr id="5" name="Rectangle 4"/>
          <p:cNvSpPr/>
          <p:nvPr/>
        </p:nvSpPr>
        <p:spPr>
          <a:xfrm>
            <a:off x="2057400" y="63246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800" dirty="0" smtClean="0">
                <a:hlinkClick r:id="rId3"/>
              </a:rPr>
              <a:t>http://www.bioinfo.org.cn/book/biochemistry/chapt17/bio4.htm</a:t>
            </a:r>
            <a:endParaRPr lang="en-US" sz="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63976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Catabolism of amino acid and their entry into TCA cycle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sz="2200" b="1" dirty="0" smtClean="0"/>
              <a:t>Carbon skeletons of 20 standard AA are degraded to one of the following  seven products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Pyruvate</a:t>
            </a:r>
            <a:r>
              <a:rPr lang="en-US" sz="2200" b="1" dirty="0" smtClean="0"/>
              <a:t> -</a:t>
            </a:r>
            <a:r>
              <a:rPr lang="en-US" sz="2200" dirty="0" err="1" smtClean="0"/>
              <a:t>alanine</a:t>
            </a:r>
            <a:r>
              <a:rPr lang="en-US" sz="2200" dirty="0" smtClean="0"/>
              <a:t>, </a:t>
            </a:r>
            <a:r>
              <a:rPr lang="en-US" sz="2200" dirty="0" err="1" smtClean="0"/>
              <a:t>cysteine</a:t>
            </a:r>
            <a:r>
              <a:rPr lang="en-US" sz="2200" dirty="0" smtClean="0"/>
              <a:t>, </a:t>
            </a:r>
            <a:r>
              <a:rPr lang="en-US" sz="2200" dirty="0" err="1" smtClean="0"/>
              <a:t>glycine</a:t>
            </a:r>
            <a:r>
              <a:rPr lang="en-US" sz="2200" dirty="0" smtClean="0"/>
              <a:t>, serine, and </a:t>
            </a:r>
            <a:r>
              <a:rPr lang="en-US" sz="2200" dirty="0" err="1" smtClean="0"/>
              <a:t>threonine</a:t>
            </a:r>
            <a:endParaRPr lang="en-US" sz="22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Alpha-</a:t>
            </a:r>
            <a:r>
              <a:rPr lang="en-US" sz="2200" b="1" dirty="0" err="1" smtClean="0"/>
              <a:t>ketoglutarate</a:t>
            </a:r>
            <a:r>
              <a:rPr lang="en-US" sz="2200" dirty="0" smtClean="0"/>
              <a:t> - </a:t>
            </a:r>
            <a:r>
              <a:rPr lang="en-US" sz="2200" dirty="0" err="1" smtClean="0"/>
              <a:t>arginine</a:t>
            </a:r>
            <a:r>
              <a:rPr lang="en-US" sz="2200" dirty="0" smtClean="0"/>
              <a:t>, glutamate, glutamine, </a:t>
            </a:r>
            <a:r>
              <a:rPr lang="en-US" sz="2200" dirty="0" err="1" smtClean="0"/>
              <a:t>histidine</a:t>
            </a:r>
            <a:r>
              <a:rPr lang="en-US" sz="2200" dirty="0" smtClean="0"/>
              <a:t> and </a:t>
            </a:r>
            <a:r>
              <a:rPr lang="en-US" sz="2200" dirty="0" err="1" smtClean="0"/>
              <a:t>proline</a:t>
            </a:r>
            <a:r>
              <a:rPr lang="en-US" sz="2200" dirty="0" smtClean="0"/>
              <a:t>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Succinyl-CoA</a:t>
            </a:r>
            <a:r>
              <a:rPr lang="en-US" sz="2200" dirty="0" smtClean="0"/>
              <a:t> -isoleucine, </a:t>
            </a:r>
            <a:r>
              <a:rPr lang="en-US" sz="2200" dirty="0" err="1" smtClean="0"/>
              <a:t>valine</a:t>
            </a:r>
            <a:r>
              <a:rPr lang="en-US" sz="2200" dirty="0" smtClean="0"/>
              <a:t>, and </a:t>
            </a:r>
            <a:r>
              <a:rPr lang="en-US" sz="2200" dirty="0" err="1" smtClean="0"/>
              <a:t>methionine</a:t>
            </a:r>
            <a:endParaRPr lang="en-US" sz="22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Fumarate</a:t>
            </a:r>
            <a:r>
              <a:rPr lang="en-US" sz="2200" b="1" dirty="0" smtClean="0"/>
              <a:t> </a:t>
            </a:r>
            <a:r>
              <a:rPr lang="en-US" sz="2200" b="1" baseline="30000" dirty="0" smtClean="0"/>
              <a:t>-</a:t>
            </a:r>
            <a:r>
              <a:rPr lang="en-US" sz="2200" dirty="0" smtClean="0"/>
              <a:t>Phenylalanine and tyrosine</a:t>
            </a:r>
            <a:endParaRPr lang="en-US" sz="2200" b="1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Oxaloacetate</a:t>
            </a:r>
            <a:r>
              <a:rPr lang="en-US" sz="2200" b="1" dirty="0" smtClean="0"/>
              <a:t> </a:t>
            </a:r>
            <a:r>
              <a:rPr lang="en-US" sz="2200" dirty="0" smtClean="0"/>
              <a:t>-</a:t>
            </a:r>
            <a:r>
              <a:rPr lang="en-US" sz="2200" dirty="0" err="1" smtClean="0"/>
              <a:t>aspartate</a:t>
            </a:r>
            <a:r>
              <a:rPr lang="en-US" sz="2200" dirty="0" smtClean="0"/>
              <a:t> and </a:t>
            </a:r>
            <a:r>
              <a:rPr lang="en-US" sz="2200" dirty="0" err="1" smtClean="0"/>
              <a:t>asparagine</a:t>
            </a:r>
            <a:endParaRPr lang="en-US" sz="22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err="1" smtClean="0"/>
              <a:t>Acetoacetate</a:t>
            </a:r>
            <a:r>
              <a:rPr lang="en-US" sz="2200" b="1" dirty="0" smtClean="0"/>
              <a:t> and acetyl-</a:t>
            </a:r>
            <a:r>
              <a:rPr lang="en-US" sz="2200" b="1" dirty="0" err="1" smtClean="0"/>
              <a:t>CoA</a:t>
            </a:r>
            <a:r>
              <a:rPr lang="en-US" sz="2200" b="1" baseline="30000" dirty="0" smtClean="0"/>
              <a:t> </a:t>
            </a:r>
            <a:r>
              <a:rPr lang="en-US" sz="2200" b="1" dirty="0" smtClean="0"/>
              <a:t>-</a:t>
            </a:r>
            <a:r>
              <a:rPr lang="en-US" sz="2200" dirty="0" smtClean="0"/>
              <a:t> </a:t>
            </a:r>
            <a:r>
              <a:rPr lang="en-US" sz="2200" dirty="0" err="1" smtClean="0"/>
              <a:t>Phenylalanine,tyrosine,tryptophan,isoleucine,Leucine</a:t>
            </a:r>
            <a:r>
              <a:rPr lang="en-US" sz="2200" dirty="0" smtClean="0"/>
              <a:t> and lysine </a:t>
            </a:r>
            <a:endParaRPr lang="en-US" sz="2200" b="1" dirty="0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Tryptophan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First essential amino acid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Both </a:t>
            </a:r>
            <a:r>
              <a:rPr lang="en-US" dirty="0" err="1" smtClean="0"/>
              <a:t>ketogenic</a:t>
            </a:r>
            <a:r>
              <a:rPr lang="en-US" dirty="0" smtClean="0"/>
              <a:t> and </a:t>
            </a:r>
            <a:r>
              <a:rPr lang="en-US" dirty="0" err="1" smtClean="0"/>
              <a:t>glucogenic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Precursor for synthesis of NAD+, NADP+ (coenzymes of niacin),serotonin and melatonin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05800" cy="49530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/>
              <a:t>Reference: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1.Biochemistry,U </a:t>
            </a:r>
            <a:r>
              <a:rPr lang="en-US" sz="2800" dirty="0" err="1" smtClean="0"/>
              <a:t>Satyanarayanan</a:t>
            </a:r>
            <a:r>
              <a:rPr lang="en-US" sz="2800" dirty="0" smtClean="0"/>
              <a:t>, U.Chakrapani,3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edition.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2.Text book of Biochemistry for medical students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    DM </a:t>
            </a:r>
            <a:r>
              <a:rPr lang="en-US" sz="2800" dirty="0" err="1" smtClean="0"/>
              <a:t>Vasudevan,Sreekumari</a:t>
            </a:r>
            <a:r>
              <a:rPr lang="en-US" sz="2800" dirty="0" smtClean="0"/>
              <a:t> S 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edition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 smtClean="0"/>
              <a:t>3. Guyton and Hall Text Book of Medical </a:t>
            </a:r>
            <a:r>
              <a:rPr lang="en-US" sz="2800" dirty="0" err="1" smtClean="0"/>
              <a:t>Physiology,Arthur</a:t>
            </a:r>
            <a:r>
              <a:rPr lang="en-US" sz="2800" dirty="0" smtClean="0"/>
              <a:t> C. </a:t>
            </a:r>
            <a:r>
              <a:rPr lang="en-US" sz="2800" dirty="0" err="1" smtClean="0"/>
              <a:t>Guyton,Jhon</a:t>
            </a:r>
            <a:r>
              <a:rPr lang="en-US" sz="2800" dirty="0" smtClean="0"/>
              <a:t> </a:t>
            </a:r>
            <a:r>
              <a:rPr lang="en-US" sz="2800" dirty="0" err="1" smtClean="0"/>
              <a:t>E.Hall,Revised</a:t>
            </a:r>
            <a:r>
              <a:rPr lang="en-US" sz="2800" dirty="0" smtClean="0"/>
              <a:t> edition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3600" dirty="0" smtClean="0"/>
              <a:t>A protein can fold into tens of thousands of different three dimensional shapes or </a:t>
            </a:r>
            <a:r>
              <a:rPr lang="en-US" sz="3600" u="sng" dirty="0" smtClean="0"/>
              <a:t>Conformations</a:t>
            </a:r>
            <a:endParaRPr lang="en-US" sz="3600" dirty="0" smtClean="0"/>
          </a:p>
          <a:p>
            <a:pPr lvl="1">
              <a:lnSpc>
                <a:spcPct val="110000"/>
              </a:lnSpc>
            </a:pPr>
            <a:r>
              <a:rPr lang="en-US" sz="3600" dirty="0" smtClean="0"/>
              <a:t>Many diseases such as Alzheimer’s, Mad Cow Disease and various cancers result from the </a:t>
            </a:r>
            <a:r>
              <a:rPr lang="en-US" sz="3600" dirty="0" err="1" smtClean="0"/>
              <a:t>misfolding</a:t>
            </a:r>
            <a:r>
              <a:rPr lang="en-US" sz="3600" dirty="0" smtClean="0"/>
              <a:t> of a protein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Functions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5400" b="1" dirty="0" smtClean="0"/>
              <a:t>Structural function</a:t>
            </a:r>
          </a:p>
          <a:p>
            <a:r>
              <a:rPr lang="en-US" sz="4800" dirty="0" smtClean="0"/>
              <a:t>Collagen</a:t>
            </a:r>
          </a:p>
          <a:p>
            <a:r>
              <a:rPr lang="en-US" sz="4800" dirty="0" err="1" smtClean="0"/>
              <a:t>Elastin</a:t>
            </a:r>
            <a:endParaRPr lang="en-US" sz="4800" dirty="0" smtClean="0"/>
          </a:p>
          <a:p>
            <a:r>
              <a:rPr lang="en-US" sz="4800" dirty="0" smtClean="0"/>
              <a:t>Alpha keratin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8686800" cy="5668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4800" b="1" dirty="0" smtClean="0"/>
              <a:t>Dynamic functions</a:t>
            </a:r>
          </a:p>
          <a:p>
            <a:r>
              <a:rPr lang="en-US" sz="4800" dirty="0" smtClean="0"/>
              <a:t>Enzymes</a:t>
            </a:r>
          </a:p>
          <a:p>
            <a:r>
              <a:rPr lang="en-US" sz="4800" dirty="0" smtClean="0"/>
              <a:t>Hormones</a:t>
            </a:r>
          </a:p>
          <a:p>
            <a:r>
              <a:rPr lang="en-US" sz="4800" dirty="0" smtClean="0"/>
              <a:t>Blood clotting factors</a:t>
            </a:r>
          </a:p>
          <a:p>
            <a:r>
              <a:rPr lang="en-US" sz="4800" dirty="0" smtClean="0"/>
              <a:t>Immunoglobulins</a:t>
            </a:r>
          </a:p>
          <a:p>
            <a:r>
              <a:rPr lang="en-US" sz="4800" dirty="0" smtClean="0"/>
              <a:t>Membrane receptors</a:t>
            </a:r>
          </a:p>
          <a:p>
            <a:r>
              <a:rPr lang="en-US" sz="4800" dirty="0" smtClean="0"/>
              <a:t>Storage proteins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lassification of protei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72428" cy="6477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992</Words>
  <Application>Microsoft Office PowerPoint</Application>
  <PresentationFormat>On-screen Show (4:3)</PresentationFormat>
  <Paragraphs>193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Protein</vt:lpstr>
      <vt:lpstr>Proteins</vt:lpstr>
      <vt:lpstr>Proteins</vt:lpstr>
      <vt:lpstr>Slide 4</vt:lpstr>
      <vt:lpstr>Slide 5</vt:lpstr>
      <vt:lpstr>Slide 6</vt:lpstr>
      <vt:lpstr>Functions </vt:lpstr>
      <vt:lpstr> </vt:lpstr>
      <vt:lpstr>Slide 9</vt:lpstr>
      <vt:lpstr>Slide 10</vt:lpstr>
      <vt:lpstr>Conjugated proteins</vt:lpstr>
      <vt:lpstr>Slide 12</vt:lpstr>
      <vt:lpstr>Slide 13</vt:lpstr>
      <vt:lpstr>Slide 14</vt:lpstr>
      <vt:lpstr>Slide 15</vt:lpstr>
      <vt:lpstr>Slide 16</vt:lpstr>
      <vt:lpstr>Amino acids</vt:lpstr>
      <vt:lpstr>Peptide linkage</vt:lpstr>
      <vt:lpstr>Peptide linkages and peptide chain</vt:lpstr>
      <vt:lpstr>Standard aminoacids</vt:lpstr>
      <vt:lpstr>Amino acids with aliphatic side chain</vt:lpstr>
      <vt:lpstr>Slide 22</vt:lpstr>
      <vt:lpstr>Slide 23</vt:lpstr>
      <vt:lpstr>Slide 24</vt:lpstr>
      <vt:lpstr>Slide 25</vt:lpstr>
      <vt:lpstr>Imino acids</vt:lpstr>
      <vt:lpstr>Based on metabolic fate</vt:lpstr>
      <vt:lpstr>Nutritional classification  (AVHILLMPTT)</vt:lpstr>
      <vt:lpstr>Slide 29</vt:lpstr>
      <vt:lpstr>Aminoacid metabolism</vt:lpstr>
      <vt:lpstr>Slide 31</vt:lpstr>
      <vt:lpstr>Metabolism</vt:lpstr>
      <vt:lpstr>Transamination</vt:lpstr>
      <vt:lpstr>Transamination</vt:lpstr>
      <vt:lpstr>Transamination</vt:lpstr>
      <vt:lpstr>Slide 36</vt:lpstr>
      <vt:lpstr>Deamination</vt:lpstr>
      <vt:lpstr>Formation of Ammonia</vt:lpstr>
      <vt:lpstr>Functions of ammonia </vt:lpstr>
      <vt:lpstr>Detoxification of ammonia</vt:lpstr>
      <vt:lpstr>Urea Cycle</vt:lpstr>
      <vt:lpstr>Urea formation</vt:lpstr>
      <vt:lpstr>Slide 43</vt:lpstr>
      <vt:lpstr>Slide 44</vt:lpstr>
      <vt:lpstr>Energetics </vt:lpstr>
      <vt:lpstr>Regulation of urea cycle</vt:lpstr>
      <vt:lpstr>Disposal of urea </vt:lpstr>
      <vt:lpstr>Clinical importance of urea </vt:lpstr>
      <vt:lpstr>Disorders of urea cycle</vt:lpstr>
      <vt:lpstr>Non-protein nitrogen</vt:lpstr>
      <vt:lpstr>Slide 51</vt:lpstr>
      <vt:lpstr>Integration between urea cycle and TCA cycle</vt:lpstr>
      <vt:lpstr>Catabolism of amino acid and their entry into TCA cycle</vt:lpstr>
      <vt:lpstr>Catabolism of amino acid and their entry into TCA cycle</vt:lpstr>
      <vt:lpstr>Slide 55</vt:lpstr>
      <vt:lpstr>Slide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Deepa G S</dc:creator>
  <cp:lastModifiedBy>Windows</cp:lastModifiedBy>
  <cp:revision>97</cp:revision>
  <dcterms:created xsi:type="dcterms:W3CDTF">2006-08-16T00:00:00Z</dcterms:created>
  <dcterms:modified xsi:type="dcterms:W3CDTF">2020-08-20T09:35:03Z</dcterms:modified>
</cp:coreProperties>
</file>